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47"/>
    <p:sldId id="257" r:id="rId48"/>
    <p:sldId id="258" r:id="rId49"/>
    <p:sldId id="259" r:id="rId50"/>
    <p:sldId id="260" r:id="rId51"/>
    <p:sldId id="261" r:id="rId52"/>
    <p:sldId id="262" r:id="rId53"/>
    <p:sldId id="263" r:id="rId54"/>
    <p:sldId id="264" r:id="rId55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Times New Roman" charset="1" panose="02030502070405020303"/>
      <p:regular r:id="rId10"/>
    </p:embeddedFont>
    <p:embeddedFont>
      <p:font typeface="Times New Roman Bold" charset="1" panose="02030802070405020303"/>
      <p:regular r:id="rId11"/>
    </p:embeddedFont>
    <p:embeddedFont>
      <p:font typeface="Times New Roman Italics" charset="1" panose="02030502070405090303"/>
      <p:regular r:id="rId12"/>
    </p:embeddedFont>
    <p:embeddedFont>
      <p:font typeface="Times New Roman Bold Italics" charset="1" panose="02030802070405090303"/>
      <p:regular r:id="rId13"/>
    </p:embeddedFont>
    <p:embeddedFont>
      <p:font typeface="Times New Roman Medium" charset="1" panose="02030502070405020303"/>
      <p:regular r:id="rId14"/>
    </p:embeddedFont>
    <p:embeddedFont>
      <p:font typeface="Times New Roman Medium Italics" charset="1" panose="02030502070405090303"/>
      <p:regular r:id="rId15"/>
    </p:embeddedFont>
    <p:embeddedFont>
      <p:font typeface="Times New Roman Semi-Bold" charset="1" panose="02030702070405020303"/>
      <p:regular r:id="rId16"/>
    </p:embeddedFont>
    <p:embeddedFont>
      <p:font typeface="Times New Roman Semi-Bold Italics" charset="1" panose="02030702070405090303"/>
      <p:regular r:id="rId17"/>
    </p:embeddedFont>
    <p:embeddedFont>
      <p:font typeface="Times New Roman Ultra-Bold" charset="1" panose="02030902070405020303"/>
      <p:regular r:id="rId18"/>
    </p:embeddedFont>
    <p:embeddedFont>
      <p:font typeface="Fira Sans" charset="1" panose="020B0503050000020004"/>
      <p:regular r:id="rId19"/>
    </p:embeddedFont>
    <p:embeddedFont>
      <p:font typeface="Fira Sans Bold" charset="1" panose="020B0803050000020004"/>
      <p:regular r:id="rId20"/>
    </p:embeddedFont>
    <p:embeddedFont>
      <p:font typeface="Fira Sans Italics" charset="1" panose="020B0503050000020004"/>
      <p:regular r:id="rId21"/>
    </p:embeddedFont>
    <p:embeddedFont>
      <p:font typeface="Fira Sans Bold Italics" charset="1" panose="020B0803050000020004"/>
      <p:regular r:id="rId22"/>
    </p:embeddedFont>
    <p:embeddedFont>
      <p:font typeface="Fira Sans Thin" charset="1" panose="020B0303050000020004"/>
      <p:regular r:id="rId23"/>
    </p:embeddedFont>
    <p:embeddedFont>
      <p:font typeface="Fira Sans Thin Italics" charset="1" panose="020B0303050000020004"/>
      <p:regular r:id="rId24"/>
    </p:embeddedFont>
    <p:embeddedFont>
      <p:font typeface="Fira Sans Extra-Light" charset="1" panose="020B0403050000020004"/>
      <p:regular r:id="rId25"/>
    </p:embeddedFont>
    <p:embeddedFont>
      <p:font typeface="Fira Sans Extra-Light Italics" charset="1" panose="020B0403050000020004"/>
      <p:regular r:id="rId26"/>
    </p:embeddedFont>
    <p:embeddedFont>
      <p:font typeface="Fira Sans Light" charset="1" panose="020B0403050000020004"/>
      <p:regular r:id="rId27"/>
    </p:embeddedFont>
    <p:embeddedFont>
      <p:font typeface="Fira Sans Light Italics" charset="1" panose="020B0403050000020004"/>
      <p:regular r:id="rId28"/>
    </p:embeddedFont>
    <p:embeddedFont>
      <p:font typeface="Fira Sans Medium" charset="1" panose="020B0603050000020004"/>
      <p:regular r:id="rId29"/>
    </p:embeddedFont>
    <p:embeddedFont>
      <p:font typeface="Fira Sans Medium Italics" charset="1" panose="020B0603050000020004"/>
      <p:regular r:id="rId30"/>
    </p:embeddedFont>
    <p:embeddedFont>
      <p:font typeface="Fira Sans Semi-Bold" charset="1" panose="020B0603050000020004"/>
      <p:regular r:id="rId31"/>
    </p:embeddedFont>
    <p:embeddedFont>
      <p:font typeface="Fira Sans Semi-Bold Italics" charset="1" panose="020B0703050000020004"/>
      <p:regular r:id="rId32"/>
    </p:embeddedFont>
    <p:embeddedFont>
      <p:font typeface="Fira Sans Ultra-Bold" charset="1" panose="020B0903050000020004"/>
      <p:regular r:id="rId33"/>
    </p:embeddedFont>
    <p:embeddedFont>
      <p:font typeface="Fira Sans Ultra-Bold Italics" charset="1" panose="020B0903050000020004"/>
      <p:regular r:id="rId34"/>
    </p:embeddedFont>
    <p:embeddedFont>
      <p:font typeface="Fira Sans Heavy" charset="1" panose="020B0A03050000020004"/>
      <p:regular r:id="rId35"/>
    </p:embeddedFont>
    <p:embeddedFont>
      <p:font typeface="Fira Sans Heavy Italics" charset="1" panose="020B0A03050000020004"/>
      <p:regular r:id="rId36"/>
    </p:embeddedFont>
    <p:embeddedFont>
      <p:font typeface="HK Grotesk" charset="1" panose="00000500000000000000"/>
      <p:regular r:id="rId37"/>
    </p:embeddedFont>
    <p:embeddedFont>
      <p:font typeface="HK Grotesk Bold" charset="1" panose="00000800000000000000"/>
      <p:regular r:id="rId38"/>
    </p:embeddedFont>
    <p:embeddedFont>
      <p:font typeface="HK Grotesk Italics" charset="1" panose="00000500000000000000"/>
      <p:regular r:id="rId39"/>
    </p:embeddedFont>
    <p:embeddedFont>
      <p:font typeface="HK Grotesk Bold Italics" charset="1" panose="00000800000000000000"/>
      <p:regular r:id="rId40"/>
    </p:embeddedFont>
    <p:embeddedFont>
      <p:font typeface="HK Grotesk Light" charset="1" panose="00000400000000000000"/>
      <p:regular r:id="rId41"/>
    </p:embeddedFont>
    <p:embeddedFont>
      <p:font typeface="HK Grotesk Light Italics" charset="1" panose="00000400000000000000"/>
      <p:regular r:id="rId42"/>
    </p:embeddedFont>
    <p:embeddedFont>
      <p:font typeface="HK Grotesk Medium" charset="1" panose="00000600000000000000"/>
      <p:regular r:id="rId43"/>
    </p:embeddedFont>
    <p:embeddedFont>
      <p:font typeface="HK Grotesk Medium Italics" charset="1" panose="00000600000000000000"/>
      <p:regular r:id="rId44"/>
    </p:embeddedFont>
    <p:embeddedFont>
      <p:font typeface="HK Grotesk Semi-Bold" charset="1" panose="00000700000000000000"/>
      <p:regular r:id="rId45"/>
    </p:embeddedFont>
    <p:embeddedFont>
      <p:font typeface="HK Grotesk Semi-Bold Italics" charset="1" panose="00000700000000000000"/>
      <p:regular r:id="rId4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44" Target="fonts/font44.fntdata" Type="http://schemas.openxmlformats.org/officeDocument/2006/relationships/font"/><Relationship Id="rId45" Target="fonts/font45.fntdata" Type="http://schemas.openxmlformats.org/officeDocument/2006/relationships/font"/><Relationship Id="rId46" Target="fonts/font46.fntdata" Type="http://schemas.openxmlformats.org/officeDocument/2006/relationships/font"/><Relationship Id="rId47" Target="slides/slide1.xml" Type="http://schemas.openxmlformats.org/officeDocument/2006/relationships/slide"/><Relationship Id="rId48" Target="slides/slide2.xml" Type="http://schemas.openxmlformats.org/officeDocument/2006/relationships/slide"/><Relationship Id="rId49" Target="slides/slide3.xml" Type="http://schemas.openxmlformats.org/officeDocument/2006/relationships/slide"/><Relationship Id="rId5" Target="tableStyles.xml" Type="http://schemas.openxmlformats.org/officeDocument/2006/relationships/tableStyles"/><Relationship Id="rId50" Target="slides/slide4.xml" Type="http://schemas.openxmlformats.org/officeDocument/2006/relationships/slide"/><Relationship Id="rId51" Target="slides/slide5.xml" Type="http://schemas.openxmlformats.org/officeDocument/2006/relationships/slide"/><Relationship Id="rId52" Target="slides/slide6.xml" Type="http://schemas.openxmlformats.org/officeDocument/2006/relationships/slide"/><Relationship Id="rId53" Target="slides/slide7.xml" Type="http://schemas.openxmlformats.org/officeDocument/2006/relationships/slide"/><Relationship Id="rId54" Target="slides/slide8.xml" Type="http://schemas.openxmlformats.org/officeDocument/2006/relationships/slide"/><Relationship Id="rId55" Target="slides/slide9.xml" Type="http://schemas.openxmlformats.org/officeDocument/2006/relationships/slide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.png" Type="http://schemas.openxmlformats.org/officeDocument/2006/relationships/image"/><Relationship Id="rId5" Target="../media/image6.png" Type="http://schemas.openxmlformats.org/officeDocument/2006/relationships/image"/><Relationship Id="rId6" Target="../media/image7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8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9.png" Type="http://schemas.openxmlformats.org/officeDocument/2006/relationships/image"/><Relationship Id="rId5" Target="../media/image10.jpeg" Type="http://schemas.openxmlformats.org/officeDocument/2006/relationships/image"/><Relationship Id="rId6" Target="../media/image4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.png" Type="http://schemas.openxmlformats.org/officeDocument/2006/relationships/image"/><Relationship Id="rId5" Target="../media/image4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9.png" Type="http://schemas.openxmlformats.org/officeDocument/2006/relationships/image"/><Relationship Id="rId5" Target="../media/image3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9.png" Type="http://schemas.openxmlformats.org/officeDocument/2006/relationships/image"/><Relationship Id="rId5" Target="../media/image3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9.png" Type="http://schemas.openxmlformats.org/officeDocument/2006/relationships/image"/><Relationship Id="rId5" Target="../media/image8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13.jpeg" Type="http://schemas.openxmlformats.org/officeDocument/2006/relationships/image"/><Relationship Id="rId5" Target="../media/image14.png" Type="http://schemas.openxmlformats.org/officeDocument/2006/relationships/image"/><Relationship Id="rId6" Target="../media/image4.png" Type="http://schemas.openxmlformats.org/officeDocument/2006/relationships/image"/><Relationship Id="rId7" Target="../media/image3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72449" y="-265752"/>
            <a:ext cx="19232897" cy="10818505"/>
          </a:xfrm>
          <a:custGeom>
            <a:avLst/>
            <a:gdLst/>
            <a:ahLst/>
            <a:cxnLst/>
            <a:rect r="r" b="b" t="t" l="l"/>
            <a:pathLst>
              <a:path h="10818505" w="19232897">
                <a:moveTo>
                  <a:pt x="0" y="0"/>
                </a:moveTo>
                <a:lnTo>
                  <a:pt x="19232898" y="0"/>
                </a:lnTo>
                <a:lnTo>
                  <a:pt x="19232898" y="10818504"/>
                </a:lnTo>
                <a:lnTo>
                  <a:pt x="0" y="108185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909119" y="6807203"/>
            <a:ext cx="1495730" cy="1417204"/>
          </a:xfrm>
          <a:custGeom>
            <a:avLst/>
            <a:gdLst/>
            <a:ahLst/>
            <a:cxnLst/>
            <a:rect r="r" b="b" t="t" l="l"/>
            <a:pathLst>
              <a:path h="1417204" w="1495730">
                <a:moveTo>
                  <a:pt x="0" y="0"/>
                </a:moveTo>
                <a:lnTo>
                  <a:pt x="1495730" y="0"/>
                </a:lnTo>
                <a:lnTo>
                  <a:pt x="1495730" y="1417204"/>
                </a:lnTo>
                <a:lnTo>
                  <a:pt x="0" y="141720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6314306">
            <a:off x="-2988507" y="-5870413"/>
            <a:ext cx="9681882" cy="9258300"/>
          </a:xfrm>
          <a:custGeom>
            <a:avLst/>
            <a:gdLst/>
            <a:ahLst/>
            <a:cxnLst/>
            <a:rect r="r" b="b" t="t" l="l"/>
            <a:pathLst>
              <a:path h="9258300" w="9681882">
                <a:moveTo>
                  <a:pt x="0" y="0"/>
                </a:moveTo>
                <a:lnTo>
                  <a:pt x="9681883" y="0"/>
                </a:lnTo>
                <a:lnTo>
                  <a:pt x="9681883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688397" y="3195720"/>
            <a:ext cx="3613780" cy="3455678"/>
          </a:xfrm>
          <a:custGeom>
            <a:avLst/>
            <a:gdLst/>
            <a:ahLst/>
            <a:cxnLst/>
            <a:rect r="r" b="b" t="t" l="l"/>
            <a:pathLst>
              <a:path h="3455678" w="3613780">
                <a:moveTo>
                  <a:pt x="0" y="0"/>
                </a:moveTo>
                <a:lnTo>
                  <a:pt x="3613780" y="0"/>
                </a:lnTo>
                <a:lnTo>
                  <a:pt x="3613780" y="3455678"/>
                </a:lnTo>
                <a:lnTo>
                  <a:pt x="0" y="345567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7886905" y="1241092"/>
            <a:ext cx="11195409" cy="34050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3432"/>
              </a:lnSpc>
            </a:pPr>
            <a:r>
              <a:rPr lang="en-US" sz="11194">
                <a:solidFill>
                  <a:srgbClr val="FFFFFF"/>
                </a:solidFill>
                <a:latin typeface="Fira Sans Bold"/>
              </a:rPr>
              <a:t>TESTAREA</a:t>
            </a:r>
          </a:p>
          <a:p>
            <a:pPr>
              <a:lnSpc>
                <a:spcPts val="13432"/>
              </a:lnSpc>
            </a:pPr>
            <a:r>
              <a:rPr lang="en-US" sz="11194">
                <a:solidFill>
                  <a:srgbClr val="FFFFFF"/>
                </a:solidFill>
                <a:latin typeface="Fira Sans Bold"/>
              </a:rPr>
              <a:t>INTERFEȚEI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99334" y="8040329"/>
            <a:ext cx="8115300" cy="17323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623"/>
              </a:lnSpc>
            </a:pPr>
            <a:r>
              <a:rPr lang="en-US" sz="3302">
                <a:solidFill>
                  <a:srgbClr val="FFFFFF"/>
                </a:solidFill>
                <a:latin typeface="HK Grotesk Bold"/>
              </a:rPr>
              <a:t>A realizat Popa Cătălin, TI-211</a:t>
            </a:r>
          </a:p>
          <a:p>
            <a:pPr>
              <a:lnSpc>
                <a:spcPts val="4623"/>
              </a:lnSpc>
            </a:pPr>
          </a:p>
          <a:p>
            <a:pPr>
              <a:lnSpc>
                <a:spcPts val="4623"/>
              </a:lnSpc>
              <a:spcBef>
                <a:spcPct val="0"/>
              </a:spcBef>
            </a:pPr>
            <a:r>
              <a:rPr lang="en-US" sz="3302">
                <a:solidFill>
                  <a:srgbClr val="FFFFFF"/>
                </a:solidFill>
                <a:latin typeface="HK Grotesk Bold"/>
              </a:rPr>
              <a:t>A verificat Crîjanovschi Adriana asis.univ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10336776">
            <a:off x="7132054" y="7136140"/>
            <a:ext cx="7677781" cy="6833225"/>
          </a:xfrm>
          <a:custGeom>
            <a:avLst/>
            <a:gdLst/>
            <a:ahLst/>
            <a:cxnLst/>
            <a:rect r="r" b="b" t="t" l="l"/>
            <a:pathLst>
              <a:path h="6833225" w="7677781">
                <a:moveTo>
                  <a:pt x="0" y="0"/>
                </a:moveTo>
                <a:lnTo>
                  <a:pt x="7677782" y="0"/>
                </a:lnTo>
                <a:lnTo>
                  <a:pt x="7677782" y="6833225"/>
                </a:lnTo>
                <a:lnTo>
                  <a:pt x="0" y="683322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72449" y="-265752"/>
            <a:ext cx="19232897" cy="10818505"/>
          </a:xfrm>
          <a:custGeom>
            <a:avLst/>
            <a:gdLst/>
            <a:ahLst/>
            <a:cxnLst/>
            <a:rect r="r" b="b" t="t" l="l"/>
            <a:pathLst>
              <a:path h="10818505" w="19232897">
                <a:moveTo>
                  <a:pt x="0" y="0"/>
                </a:moveTo>
                <a:lnTo>
                  <a:pt x="19232898" y="0"/>
                </a:lnTo>
                <a:lnTo>
                  <a:pt x="19232898" y="10818504"/>
                </a:lnTo>
                <a:lnTo>
                  <a:pt x="0" y="108185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1028700"/>
            <a:ext cx="3388123" cy="637311"/>
            <a:chOff x="0" y="0"/>
            <a:chExt cx="4517498" cy="849748"/>
          </a:xfrm>
        </p:grpSpPr>
        <p:sp>
          <p:nvSpPr>
            <p:cNvPr name="AutoShape 4" id="4"/>
            <p:cNvSpPr/>
            <p:nvPr/>
          </p:nvSpPr>
          <p:spPr>
            <a:xfrm rot="-5400000">
              <a:off x="3019346" y="-1262019"/>
              <a:ext cx="47665" cy="2948639"/>
            </a:xfrm>
            <a:prstGeom prst="rect">
              <a:avLst/>
            </a:pr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 rot="0">
              <a:off x="0" y="-9525"/>
              <a:ext cx="1296715" cy="85927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sz="2100">
                  <a:solidFill>
                    <a:srgbClr val="FFFFFF"/>
                  </a:solidFill>
                  <a:latin typeface="Fira Sans Bold"/>
                </a:rPr>
                <a:t>02</a:t>
              </a:r>
            </a:p>
            <a:p>
              <a:pPr algn="just">
                <a:lnSpc>
                  <a:spcPts val="252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6314306">
            <a:off x="12171508" y="-2710294"/>
            <a:ext cx="9681882" cy="9258300"/>
          </a:xfrm>
          <a:custGeom>
            <a:avLst/>
            <a:gdLst/>
            <a:ahLst/>
            <a:cxnLst/>
            <a:rect r="r" b="b" t="t" l="l"/>
            <a:pathLst>
              <a:path h="9258300" w="9681882">
                <a:moveTo>
                  <a:pt x="0" y="0"/>
                </a:moveTo>
                <a:lnTo>
                  <a:pt x="9681882" y="0"/>
                </a:lnTo>
                <a:lnTo>
                  <a:pt x="9681882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28700" y="2147456"/>
            <a:ext cx="2350124" cy="3636556"/>
          </a:xfrm>
          <a:custGeom>
            <a:avLst/>
            <a:gdLst/>
            <a:ahLst/>
            <a:cxnLst/>
            <a:rect r="r" b="b" t="t" l="l"/>
            <a:pathLst>
              <a:path h="3636556" w="2350124">
                <a:moveTo>
                  <a:pt x="0" y="0"/>
                </a:moveTo>
                <a:lnTo>
                  <a:pt x="2350124" y="0"/>
                </a:lnTo>
                <a:lnTo>
                  <a:pt x="2350124" y="3636555"/>
                </a:lnTo>
                <a:lnTo>
                  <a:pt x="0" y="363655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319119" y="4187524"/>
            <a:ext cx="8195408" cy="5174059"/>
          </a:xfrm>
          <a:custGeom>
            <a:avLst/>
            <a:gdLst/>
            <a:ahLst/>
            <a:cxnLst/>
            <a:rect r="r" b="b" t="t" l="l"/>
            <a:pathLst>
              <a:path h="5174059" w="8195408">
                <a:moveTo>
                  <a:pt x="0" y="0"/>
                </a:moveTo>
                <a:lnTo>
                  <a:pt x="8195408" y="0"/>
                </a:lnTo>
                <a:lnTo>
                  <a:pt x="8195408" y="5174060"/>
                </a:lnTo>
                <a:lnTo>
                  <a:pt x="0" y="517406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9049001" y="604382"/>
            <a:ext cx="7468021" cy="6631735"/>
            <a:chOff x="0" y="0"/>
            <a:chExt cx="1966886" cy="174663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966886" cy="1746630"/>
            </a:xfrm>
            <a:custGeom>
              <a:avLst/>
              <a:gdLst/>
              <a:ahLst/>
              <a:cxnLst/>
              <a:rect r="r" b="b" t="t" l="l"/>
              <a:pathLst>
                <a:path h="1746630" w="1966886">
                  <a:moveTo>
                    <a:pt x="52870" y="0"/>
                  </a:moveTo>
                  <a:lnTo>
                    <a:pt x="1914016" y="0"/>
                  </a:lnTo>
                  <a:cubicBezTo>
                    <a:pt x="1943215" y="0"/>
                    <a:pt x="1966886" y="23671"/>
                    <a:pt x="1966886" y="52870"/>
                  </a:cubicBezTo>
                  <a:lnTo>
                    <a:pt x="1966886" y="1693759"/>
                  </a:lnTo>
                  <a:cubicBezTo>
                    <a:pt x="1966886" y="1722959"/>
                    <a:pt x="1943215" y="1746630"/>
                    <a:pt x="1914016" y="1746630"/>
                  </a:cubicBezTo>
                  <a:lnTo>
                    <a:pt x="52870" y="1746630"/>
                  </a:lnTo>
                  <a:cubicBezTo>
                    <a:pt x="23671" y="1746630"/>
                    <a:pt x="0" y="1722959"/>
                    <a:pt x="0" y="1693759"/>
                  </a:cubicBezTo>
                  <a:lnTo>
                    <a:pt x="0" y="52870"/>
                  </a:lnTo>
                  <a:cubicBezTo>
                    <a:pt x="0" y="23671"/>
                    <a:pt x="23671" y="0"/>
                    <a:pt x="52870" y="0"/>
                  </a:cubicBezTo>
                  <a:close/>
                </a:path>
              </a:pathLst>
            </a:custGeom>
            <a:solidFill>
              <a:srgbClr val="000000">
                <a:alpha val="56863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9525"/>
              <a:ext cx="1966886" cy="17561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9329061" y="604382"/>
            <a:ext cx="6907902" cy="5803864"/>
            <a:chOff x="0" y="0"/>
            <a:chExt cx="9210536" cy="7738485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-95250"/>
              <a:ext cx="9210536" cy="10506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6693"/>
                </a:lnSpc>
                <a:spcBef>
                  <a:spcPct val="0"/>
                </a:spcBef>
              </a:pP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1796363"/>
              <a:ext cx="9210536" cy="478418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3566"/>
                </a:lnSpc>
                <a:spcBef>
                  <a:spcPct val="0"/>
                </a:spcBef>
              </a:pPr>
              <a:r>
                <a:rPr lang="en-US" sz="2547">
                  <a:solidFill>
                    <a:srgbClr val="FFFFFF"/>
                  </a:solidFill>
                  <a:latin typeface="Times New Roman"/>
                </a:rPr>
                <a:t>Testarea interfeței grafice a utilizatorului (GUI) este procesul de asigurare a funcționalității corespunzătoare a interfeței grafice cu utilizatorul (GUI) pentru o anumită aplicație. Aceasta presupune să se asigure că se comportă în conformitate cu cerințele sale și că funcționează conform așteptărilor pe întreaga gamă de platforme și dispozitive acceptate.</a:t>
              </a: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450422" y="223382"/>
            <a:ext cx="5932804" cy="752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880"/>
              </a:lnSpc>
            </a:pPr>
            <a:r>
              <a:rPr lang="en-US" sz="4900">
                <a:solidFill>
                  <a:srgbClr val="FFFFFF"/>
                </a:solidFill>
                <a:latin typeface="Fira Sans Bold"/>
              </a:rPr>
              <a:t>Introducere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72449" y="-265752"/>
            <a:ext cx="19232897" cy="10818505"/>
          </a:xfrm>
          <a:custGeom>
            <a:avLst/>
            <a:gdLst/>
            <a:ahLst/>
            <a:cxnLst/>
            <a:rect r="r" b="b" t="t" l="l"/>
            <a:pathLst>
              <a:path h="10818505" w="19232897">
                <a:moveTo>
                  <a:pt x="0" y="0"/>
                </a:moveTo>
                <a:lnTo>
                  <a:pt x="19232898" y="0"/>
                </a:lnTo>
                <a:lnTo>
                  <a:pt x="19232898" y="10818504"/>
                </a:lnTo>
                <a:lnTo>
                  <a:pt x="0" y="108185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1028700"/>
            <a:ext cx="3388123" cy="318656"/>
            <a:chOff x="0" y="0"/>
            <a:chExt cx="4517498" cy="424874"/>
          </a:xfrm>
        </p:grpSpPr>
        <p:sp>
          <p:nvSpPr>
            <p:cNvPr name="AutoShape 4" id="4"/>
            <p:cNvSpPr/>
            <p:nvPr/>
          </p:nvSpPr>
          <p:spPr>
            <a:xfrm rot="-5400000">
              <a:off x="3019346" y="-1262019"/>
              <a:ext cx="47665" cy="2948639"/>
            </a:xfrm>
            <a:prstGeom prst="rect">
              <a:avLst/>
            </a:pr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 rot="0">
              <a:off x="0" y="-9525"/>
              <a:ext cx="1296715" cy="43439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sz="2100">
                  <a:solidFill>
                    <a:srgbClr val="FFFFFF"/>
                  </a:solidFill>
                  <a:latin typeface="Fira Sans Bold"/>
                </a:rPr>
                <a:t>03</a:t>
              </a:r>
            </a:p>
          </p:txBody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0929002" y="1028700"/>
            <a:ext cx="4159154" cy="8229600"/>
            <a:chOff x="0" y="0"/>
            <a:chExt cx="2620010" cy="518414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2A0030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-4274221">
              <a:off x="-1329875" y="775089"/>
              <a:ext cx="5281447" cy="3639030"/>
            </a:xfrm>
            <a:custGeom>
              <a:avLst/>
              <a:gdLst/>
              <a:ahLst/>
              <a:cxnLst/>
              <a:rect r="r" b="b" t="t" l="l"/>
              <a:pathLst>
                <a:path h="3639030" w="5281447">
                  <a:moveTo>
                    <a:pt x="5243865" y="1902203"/>
                  </a:moveTo>
                  <a:lnTo>
                    <a:pt x="5156446" y="1644866"/>
                  </a:lnTo>
                  <a:lnTo>
                    <a:pt x="5102333" y="1663248"/>
                  </a:lnTo>
                  <a:cubicBezTo>
                    <a:pt x="5041005" y="1684082"/>
                    <a:pt x="4973343" y="1650733"/>
                    <a:pt x="4952509" y="1589405"/>
                  </a:cubicBezTo>
                  <a:lnTo>
                    <a:pt x="4615088" y="596133"/>
                  </a:lnTo>
                  <a:cubicBezTo>
                    <a:pt x="4594254" y="534805"/>
                    <a:pt x="4627602" y="467143"/>
                    <a:pt x="4688930" y="446309"/>
                  </a:cubicBezTo>
                  <a:lnTo>
                    <a:pt x="4743043" y="427927"/>
                  </a:lnTo>
                  <a:lnTo>
                    <a:pt x="4654807" y="168185"/>
                  </a:lnTo>
                  <a:cubicBezTo>
                    <a:pt x="4617634" y="58757"/>
                    <a:pt x="4498419" y="0"/>
                    <a:pt x="4388991" y="37174"/>
                  </a:cubicBezTo>
                  <a:lnTo>
                    <a:pt x="168185" y="1471011"/>
                  </a:lnTo>
                  <a:cubicBezTo>
                    <a:pt x="58757" y="1508184"/>
                    <a:pt x="0" y="1627399"/>
                    <a:pt x="37174" y="1736827"/>
                  </a:cubicBezTo>
                  <a:lnTo>
                    <a:pt x="626232" y="3470845"/>
                  </a:lnTo>
                  <a:cubicBezTo>
                    <a:pt x="663405" y="3580273"/>
                    <a:pt x="782620" y="3639030"/>
                    <a:pt x="892048" y="3601856"/>
                  </a:cubicBezTo>
                  <a:lnTo>
                    <a:pt x="5112854" y="2168019"/>
                  </a:lnTo>
                  <a:cubicBezTo>
                    <a:pt x="5222691" y="2132048"/>
                    <a:pt x="5281447" y="2012833"/>
                    <a:pt x="5243865" y="1902202"/>
                  </a:cubicBezTo>
                  <a:close/>
                </a:path>
              </a:pathLst>
            </a:custGeom>
            <a:blipFill>
              <a:blip r:embed="rId4"/>
              <a:stretch>
                <a:fillRect l="-23314" t="-1568" r="-23310" b="-1568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2A0030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2A0030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A0030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A0030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A0030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A0030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257175" y="1483995"/>
            <a:ext cx="5932804" cy="1704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720"/>
              </a:lnSpc>
            </a:pPr>
            <a:r>
              <a:rPr lang="en-US" sz="5600">
                <a:solidFill>
                  <a:srgbClr val="FFFFFF"/>
                </a:solidFill>
                <a:latin typeface="Fira Sans Bold"/>
              </a:rPr>
              <a:t>Scopul testării interfeței grafice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879441" y="4397546"/>
            <a:ext cx="9102629" cy="43523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910370" indent="-455185" lvl="1">
              <a:lnSpc>
                <a:spcPts val="5903"/>
              </a:lnSpc>
              <a:buFont typeface="Arial"/>
              <a:buChar char="•"/>
            </a:pPr>
            <a:r>
              <a:rPr lang="en-US" sz="4216">
                <a:solidFill>
                  <a:srgbClr val="FFFFFF"/>
                </a:solidFill>
                <a:latin typeface="HK Grotesk Light"/>
              </a:rPr>
              <a:t>Asigurarea unei experiențe de utilizare plăcute și intuitive</a:t>
            </a:r>
          </a:p>
          <a:p>
            <a:pPr marL="910370" indent="-455185" lvl="1">
              <a:lnSpc>
                <a:spcPts val="5903"/>
              </a:lnSpc>
              <a:buFont typeface="Arial"/>
              <a:buChar char="•"/>
            </a:pPr>
            <a:r>
              <a:rPr lang="en-US" sz="4216">
                <a:solidFill>
                  <a:srgbClr val="FFFFFF"/>
                </a:solidFill>
                <a:latin typeface="HK Grotesk Light"/>
              </a:rPr>
              <a:t>Detectarea și corectarea erorilor de interfață</a:t>
            </a:r>
          </a:p>
          <a:p>
            <a:pPr marL="910370" indent="-455185" lvl="1">
              <a:lnSpc>
                <a:spcPts val="5903"/>
              </a:lnSpc>
              <a:spcBef>
                <a:spcPct val="0"/>
              </a:spcBef>
              <a:buFont typeface="Arial"/>
              <a:buChar char="•"/>
            </a:pPr>
            <a:r>
              <a:rPr lang="en-US" sz="4216">
                <a:solidFill>
                  <a:srgbClr val="FFFFFF"/>
                </a:solidFill>
                <a:latin typeface="HK Grotesk Light"/>
              </a:rPr>
              <a:t>Verificarea conformității și standartelor stabilite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72449" y="-265752"/>
            <a:ext cx="19232897" cy="10818505"/>
          </a:xfrm>
          <a:custGeom>
            <a:avLst/>
            <a:gdLst/>
            <a:ahLst/>
            <a:cxnLst/>
            <a:rect r="r" b="b" t="t" l="l"/>
            <a:pathLst>
              <a:path h="10818505" w="19232897">
                <a:moveTo>
                  <a:pt x="0" y="0"/>
                </a:moveTo>
                <a:lnTo>
                  <a:pt x="19232898" y="0"/>
                </a:lnTo>
                <a:lnTo>
                  <a:pt x="19232898" y="10818504"/>
                </a:lnTo>
                <a:lnTo>
                  <a:pt x="0" y="108185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434497" y="1698793"/>
            <a:ext cx="10074207" cy="11663337"/>
          </a:xfrm>
          <a:custGeom>
            <a:avLst/>
            <a:gdLst/>
            <a:ahLst/>
            <a:cxnLst/>
            <a:rect r="r" b="b" t="t" l="l"/>
            <a:pathLst>
              <a:path h="11663337" w="10074207">
                <a:moveTo>
                  <a:pt x="0" y="0"/>
                </a:moveTo>
                <a:lnTo>
                  <a:pt x="10074208" y="0"/>
                </a:lnTo>
                <a:lnTo>
                  <a:pt x="10074208" y="11663337"/>
                </a:lnTo>
                <a:lnTo>
                  <a:pt x="0" y="1166333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9323474" y="5459050"/>
            <a:ext cx="8815254" cy="2879474"/>
            <a:chOff x="0" y="0"/>
            <a:chExt cx="11753672" cy="3839299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-104775"/>
              <a:ext cx="11753672" cy="116482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7340"/>
                </a:lnSpc>
                <a:spcBef>
                  <a:spcPct val="0"/>
                </a:spcBef>
              </a:pPr>
              <a:r>
                <a:rPr lang="en-US" sz="5243">
                  <a:solidFill>
                    <a:srgbClr val="FFFFFF"/>
                  </a:solidFill>
                  <a:latin typeface="HK Grotesk"/>
                </a:rPr>
                <a:t>TESTAREA EXPLORATORIE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1858462"/>
              <a:ext cx="11753672" cy="173331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557431" indent="-278715" lvl="1">
                <a:lnSpc>
                  <a:spcPts val="3614"/>
                </a:lnSpc>
                <a:buFont typeface="Arial"/>
                <a:buChar char="•"/>
              </a:pPr>
              <a:r>
                <a:rPr lang="en-US" sz="2581">
                  <a:solidFill>
                    <a:srgbClr val="FFFFFF"/>
                  </a:solidFill>
                  <a:latin typeface="HK Grotesk Light"/>
                </a:rPr>
                <a:t>Explorarea interfeței grafice pentru a identifica erori și deficiențe</a:t>
              </a:r>
            </a:p>
            <a:p>
              <a:pPr algn="l" marL="557431" indent="-278715" lvl="1">
                <a:lnSpc>
                  <a:spcPts val="3614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581">
                  <a:solidFill>
                    <a:srgbClr val="FFFFFF"/>
                  </a:solidFill>
                  <a:latin typeface="HK Grotesk Light"/>
                </a:rPr>
                <a:t>Rezolvarea problemelor pe parcursul testării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7862670" y="735134"/>
            <a:ext cx="8482716" cy="2973971"/>
            <a:chOff x="0" y="0"/>
            <a:chExt cx="11310287" cy="3965295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-104775"/>
              <a:ext cx="11310287" cy="119960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7581"/>
                </a:lnSpc>
                <a:spcBef>
                  <a:spcPct val="0"/>
                </a:spcBef>
              </a:pPr>
              <a:r>
                <a:rPr lang="en-US" sz="5415">
                  <a:solidFill>
                    <a:srgbClr val="FFFFFF"/>
                  </a:solidFill>
                  <a:latin typeface="HK Grotesk"/>
                </a:rPr>
                <a:t>TESTARE DE UTILIZATOR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1921327"/>
              <a:ext cx="11310287" cy="178832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575724" indent="-287862" lvl="1">
                <a:lnSpc>
                  <a:spcPts val="3733"/>
                </a:lnSpc>
                <a:buFont typeface="Arial"/>
                <a:buChar char="•"/>
              </a:pPr>
              <a:r>
                <a:rPr lang="en-US" sz="2666">
                  <a:solidFill>
                    <a:srgbClr val="FFFFFF"/>
                  </a:solidFill>
                  <a:latin typeface="HK Grotesk Light"/>
                </a:rPr>
                <a:t>Implicarea utilizatorilor reali în evaluarea interfeței grafice</a:t>
              </a:r>
            </a:p>
            <a:p>
              <a:pPr marL="575724" indent="-287862" lvl="1">
                <a:lnSpc>
                  <a:spcPts val="3733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666">
                  <a:solidFill>
                    <a:srgbClr val="FFFFFF"/>
                  </a:solidFill>
                  <a:latin typeface="HK Grotesk Light"/>
                </a:rPr>
                <a:t>Feedback direct referitor la experiența utilizatorului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028700" y="1028700"/>
            <a:ext cx="3388123" cy="318656"/>
            <a:chOff x="0" y="0"/>
            <a:chExt cx="4517498" cy="424874"/>
          </a:xfrm>
        </p:grpSpPr>
        <p:sp>
          <p:nvSpPr>
            <p:cNvPr name="AutoShape 11" id="11"/>
            <p:cNvSpPr/>
            <p:nvPr/>
          </p:nvSpPr>
          <p:spPr>
            <a:xfrm rot="-5400000">
              <a:off x="3019346" y="-1262019"/>
              <a:ext cx="47665" cy="2948639"/>
            </a:xfrm>
            <a:prstGeom prst="rect">
              <a:avLst/>
            </a:prstGeom>
            <a:solidFill>
              <a:srgbClr val="FFFFFF"/>
            </a:solidFill>
          </p:spPr>
        </p:sp>
        <p:sp>
          <p:nvSpPr>
            <p:cNvPr name="TextBox 12" id="12"/>
            <p:cNvSpPr txBox="true"/>
            <p:nvPr/>
          </p:nvSpPr>
          <p:spPr>
            <a:xfrm rot="0">
              <a:off x="0" y="-9525"/>
              <a:ext cx="1296715" cy="43439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sz="2100">
                  <a:solidFill>
                    <a:srgbClr val="FFFFFF"/>
                  </a:solidFill>
                  <a:latin typeface="Fira Sans Bold"/>
                </a:rPr>
                <a:t>04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737235" y="3463094"/>
            <a:ext cx="7866149" cy="6871386"/>
            <a:chOff x="0" y="0"/>
            <a:chExt cx="5975350" cy="52197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-519430" y="-910590"/>
              <a:ext cx="7381240" cy="6188710"/>
            </a:xfrm>
            <a:custGeom>
              <a:avLst/>
              <a:gdLst/>
              <a:ahLst/>
              <a:cxnLst/>
              <a:rect r="r" b="b" t="t" l="l"/>
              <a:pathLst>
                <a:path h="6188710" w="7381240">
                  <a:moveTo>
                    <a:pt x="2861310" y="5034280"/>
                  </a:moveTo>
                  <a:cubicBezTo>
                    <a:pt x="4353560" y="5034280"/>
                    <a:pt x="3549650" y="6188710"/>
                    <a:pt x="5092700" y="6121400"/>
                  </a:cubicBezTo>
                  <a:cubicBezTo>
                    <a:pt x="6408420" y="6064250"/>
                    <a:pt x="7381240" y="3489960"/>
                    <a:pt x="5207000" y="2288540"/>
                  </a:cubicBezTo>
                  <a:cubicBezTo>
                    <a:pt x="3470910" y="1328420"/>
                    <a:pt x="629920" y="0"/>
                    <a:pt x="1029970" y="1830070"/>
                  </a:cubicBezTo>
                  <a:cubicBezTo>
                    <a:pt x="1430020" y="3660140"/>
                    <a:pt x="0" y="4232910"/>
                    <a:pt x="744220" y="5205730"/>
                  </a:cubicBezTo>
                  <a:cubicBezTo>
                    <a:pt x="1488440" y="6178550"/>
                    <a:pt x="1544320" y="5034280"/>
                    <a:pt x="2861310" y="5034280"/>
                  </a:cubicBezTo>
                  <a:close/>
                </a:path>
              </a:pathLst>
            </a:custGeom>
            <a:blipFill>
              <a:blip r:embed="rId5"/>
              <a:stretch>
                <a:fillRect l="-31065" t="0" r="0" b="0"/>
              </a:stretch>
            </a:blipFill>
          </p:spPr>
        </p:sp>
      </p:grpSp>
      <p:sp>
        <p:nvSpPr>
          <p:cNvPr name="Freeform 15" id="15"/>
          <p:cNvSpPr/>
          <p:nvPr/>
        </p:nvSpPr>
        <p:spPr>
          <a:xfrm flipH="false" flipV="false" rot="0">
            <a:off x="-1806890" y="7530461"/>
            <a:ext cx="3613780" cy="3455678"/>
          </a:xfrm>
          <a:custGeom>
            <a:avLst/>
            <a:gdLst/>
            <a:ahLst/>
            <a:cxnLst/>
            <a:rect r="r" b="b" t="t" l="l"/>
            <a:pathLst>
              <a:path h="3455678" w="3613780">
                <a:moveTo>
                  <a:pt x="0" y="0"/>
                </a:moveTo>
                <a:lnTo>
                  <a:pt x="3613780" y="0"/>
                </a:lnTo>
                <a:lnTo>
                  <a:pt x="3613780" y="3455678"/>
                </a:lnTo>
                <a:lnTo>
                  <a:pt x="0" y="345567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737235" y="1548569"/>
            <a:ext cx="5932804" cy="1704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720"/>
              </a:lnSpc>
            </a:pPr>
            <a:r>
              <a:rPr lang="en-US" sz="5600">
                <a:solidFill>
                  <a:srgbClr val="FFFFFF"/>
                </a:solidFill>
                <a:latin typeface="Fira Sans Bold"/>
              </a:rPr>
              <a:t>Tipuri de testare manuală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72449" y="-265752"/>
            <a:ext cx="19232897" cy="10818505"/>
          </a:xfrm>
          <a:custGeom>
            <a:avLst/>
            <a:gdLst/>
            <a:ahLst/>
            <a:cxnLst/>
            <a:rect r="r" b="b" t="t" l="l"/>
            <a:pathLst>
              <a:path h="10818505" w="19232897">
                <a:moveTo>
                  <a:pt x="0" y="0"/>
                </a:moveTo>
                <a:lnTo>
                  <a:pt x="19232898" y="0"/>
                </a:lnTo>
                <a:lnTo>
                  <a:pt x="19232898" y="10818504"/>
                </a:lnTo>
                <a:lnTo>
                  <a:pt x="0" y="108185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0336776">
            <a:off x="11547497" y="4621715"/>
            <a:ext cx="10505962" cy="9350306"/>
          </a:xfrm>
          <a:custGeom>
            <a:avLst/>
            <a:gdLst/>
            <a:ahLst/>
            <a:cxnLst/>
            <a:rect r="r" b="b" t="t" l="l"/>
            <a:pathLst>
              <a:path h="9350306" w="10505962">
                <a:moveTo>
                  <a:pt x="0" y="0"/>
                </a:moveTo>
                <a:lnTo>
                  <a:pt x="10505962" y="0"/>
                </a:lnTo>
                <a:lnTo>
                  <a:pt x="10505962" y="9350306"/>
                </a:lnTo>
                <a:lnTo>
                  <a:pt x="0" y="935030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46683" y="5786188"/>
            <a:ext cx="7940281" cy="20153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941"/>
              </a:lnSpc>
            </a:pPr>
            <a:r>
              <a:rPr lang="en-US" sz="6617">
                <a:solidFill>
                  <a:srgbClr val="FFFFFF"/>
                </a:solidFill>
                <a:latin typeface="Fira Sans Bold"/>
              </a:rPr>
              <a:t>Tipuri de testare automată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7890029" y="462619"/>
            <a:ext cx="10047259" cy="2640962"/>
            <a:chOff x="0" y="0"/>
            <a:chExt cx="13396346" cy="3521283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-95250"/>
              <a:ext cx="13396346" cy="100948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306"/>
                </a:lnSpc>
                <a:spcBef>
                  <a:spcPct val="0"/>
                </a:spcBef>
              </a:pPr>
              <a:r>
                <a:rPr lang="en-US" sz="4504">
                  <a:solidFill>
                    <a:srgbClr val="FFFFFF"/>
                  </a:solidFill>
                  <a:latin typeface="Fira Sans Bold"/>
                </a:rPr>
                <a:t>TESTARE DE REGRESIE AUTOMATĂ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1739168"/>
              <a:ext cx="13396346" cy="118878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19"/>
                </a:lnSpc>
                <a:spcBef>
                  <a:spcPct val="0"/>
                </a:spcBef>
              </a:pPr>
              <a:r>
                <a:rPr lang="en-US" sz="2585">
                  <a:solidFill>
                    <a:srgbClr val="FFFFFF"/>
                  </a:solidFill>
                  <a:latin typeface="HK Grotesk Light"/>
                </a:rPr>
                <a:t>- Automatizarea testelor pentru a verifica dacă modificările recente nu au afectat interfața grafică existentă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6498635" y="3824359"/>
            <a:ext cx="11438654" cy="2362385"/>
            <a:chOff x="0" y="0"/>
            <a:chExt cx="15251538" cy="3149847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-85725"/>
              <a:ext cx="15251538" cy="90173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642"/>
                </a:lnSpc>
                <a:spcBef>
                  <a:spcPct val="0"/>
                </a:spcBef>
              </a:pPr>
              <a:r>
                <a:rPr lang="en-US" sz="4030">
                  <a:solidFill>
                    <a:srgbClr val="FFFFFF"/>
                  </a:solidFill>
                  <a:latin typeface="Fira Sans Bold"/>
                </a:rPr>
                <a:t>TESTAREA DE COMPATIBILITATE A BROWSERELOR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1548014"/>
              <a:ext cx="15251538" cy="107101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238"/>
                </a:lnSpc>
              </a:pPr>
              <a:r>
                <a:rPr lang="en-US" sz="2313">
                  <a:solidFill>
                    <a:srgbClr val="FFFFFF"/>
                  </a:solidFill>
                  <a:latin typeface="HK Grotesk Light"/>
                </a:rPr>
                <a:t>- Verificarea comportamentului interfeței grafice pe diferite browsere web</a:t>
              </a:r>
            </a:p>
            <a:p>
              <a:pPr algn="ctr">
                <a:lnSpc>
                  <a:spcPts val="3238"/>
                </a:lnSpc>
                <a:spcBef>
                  <a:spcPct val="0"/>
                </a:spcBef>
              </a:pPr>
              <a:r>
                <a:rPr lang="en-US" sz="2313">
                  <a:solidFill>
                    <a:srgbClr val="FFFFFF"/>
                  </a:solidFill>
                  <a:latin typeface="HK Grotesk Light"/>
                </a:rPr>
                <a:t>- </a:t>
              </a:r>
              <a:r>
                <a:rPr lang="en-US" sz="2313">
                  <a:solidFill>
                    <a:srgbClr val="FFFFFF"/>
                  </a:solidFill>
                  <a:latin typeface="HK Grotesk Light"/>
                </a:rPr>
                <a:t>Automatizarea acestui proces pentru a economisi timp și resurse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6498635" y="7135417"/>
            <a:ext cx="10856677" cy="2157913"/>
            <a:chOff x="0" y="0"/>
            <a:chExt cx="14475569" cy="2877217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0" y="-57150"/>
              <a:ext cx="14475569" cy="6470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095"/>
                </a:lnSpc>
                <a:spcBef>
                  <a:spcPct val="0"/>
                </a:spcBef>
              </a:pPr>
              <a:r>
                <a:rPr lang="en-US" sz="2925">
                  <a:solidFill>
                    <a:srgbClr val="FFFFFF"/>
                  </a:solidFill>
                  <a:latin typeface="Fira Sans Bold"/>
                </a:rPr>
                <a:t>TESTAREA DE PERFORMANȚĂ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1433232"/>
              <a:ext cx="14475569" cy="9568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72"/>
                </a:lnSpc>
              </a:pPr>
              <a:r>
                <a:rPr lang="en-US" sz="2122">
                  <a:solidFill>
                    <a:srgbClr val="FFFFFF"/>
                  </a:solidFill>
                  <a:latin typeface="HK Grotesk Light"/>
                </a:rPr>
                <a:t>- Evaluarea timpului de încărcare al paginilor, răspunsul la interacțiuni</a:t>
              </a:r>
            </a:p>
            <a:p>
              <a:pPr algn="ctr">
                <a:lnSpc>
                  <a:spcPts val="2972"/>
                </a:lnSpc>
                <a:spcBef>
                  <a:spcPct val="0"/>
                </a:spcBef>
              </a:pPr>
              <a:r>
                <a:rPr lang="en-US" sz="2122">
                  <a:solidFill>
                    <a:srgbClr val="FFFFFF"/>
                  </a:solidFill>
                  <a:latin typeface="HK Grotesk Light"/>
                </a:rPr>
                <a:t>- </a:t>
              </a:r>
              <a:r>
                <a:rPr lang="en-US" sz="2122">
                  <a:solidFill>
                    <a:srgbClr val="FFFFFF"/>
                  </a:solidFill>
                  <a:latin typeface="HK Grotesk Light"/>
                </a:rPr>
                <a:t>Utilizarea unor instrumente precum JMeter, LoadRunner</a:t>
              </a: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6314306">
            <a:off x="-2689679" y="-3281794"/>
            <a:ext cx="9681882" cy="9258300"/>
          </a:xfrm>
          <a:custGeom>
            <a:avLst/>
            <a:gdLst/>
            <a:ahLst/>
            <a:cxnLst/>
            <a:rect r="r" b="b" t="t" l="l"/>
            <a:pathLst>
              <a:path h="9258300" w="9681882">
                <a:moveTo>
                  <a:pt x="0" y="0"/>
                </a:moveTo>
                <a:lnTo>
                  <a:pt x="9681882" y="0"/>
                </a:lnTo>
                <a:lnTo>
                  <a:pt x="9681882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1028700" y="1028700"/>
            <a:ext cx="3388123" cy="318656"/>
            <a:chOff x="0" y="0"/>
            <a:chExt cx="4517498" cy="424874"/>
          </a:xfrm>
        </p:grpSpPr>
        <p:sp>
          <p:nvSpPr>
            <p:cNvPr name="AutoShape 16" id="16"/>
            <p:cNvSpPr/>
            <p:nvPr/>
          </p:nvSpPr>
          <p:spPr>
            <a:xfrm rot="-5400000">
              <a:off x="3019346" y="-1262019"/>
              <a:ext cx="47665" cy="2948639"/>
            </a:xfrm>
            <a:prstGeom prst="rect">
              <a:avLst/>
            </a:prstGeom>
            <a:solidFill>
              <a:srgbClr val="FFFFFF"/>
            </a:solidFill>
          </p:spPr>
        </p:sp>
        <p:sp>
          <p:nvSpPr>
            <p:cNvPr name="TextBox 17" id="17"/>
            <p:cNvSpPr txBox="true"/>
            <p:nvPr/>
          </p:nvSpPr>
          <p:spPr>
            <a:xfrm rot="0">
              <a:off x="0" y="-9525"/>
              <a:ext cx="1296715" cy="43439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sz="2100">
                  <a:solidFill>
                    <a:srgbClr val="FFFFFF"/>
                  </a:solidFill>
                  <a:latin typeface="Fira Sans Bold"/>
                </a:rPr>
                <a:t>05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72449" y="-265752"/>
            <a:ext cx="19232897" cy="10818505"/>
          </a:xfrm>
          <a:custGeom>
            <a:avLst/>
            <a:gdLst/>
            <a:ahLst/>
            <a:cxnLst/>
            <a:rect r="r" b="b" t="t" l="l"/>
            <a:pathLst>
              <a:path h="10818505" w="19232897">
                <a:moveTo>
                  <a:pt x="0" y="0"/>
                </a:moveTo>
                <a:lnTo>
                  <a:pt x="19232898" y="0"/>
                </a:lnTo>
                <a:lnTo>
                  <a:pt x="19232898" y="10818504"/>
                </a:lnTo>
                <a:lnTo>
                  <a:pt x="0" y="108185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4151638">
            <a:off x="7646741" y="-5203664"/>
            <a:ext cx="8278095" cy="9583902"/>
          </a:xfrm>
          <a:custGeom>
            <a:avLst/>
            <a:gdLst/>
            <a:ahLst/>
            <a:cxnLst/>
            <a:rect r="r" b="b" t="t" l="l"/>
            <a:pathLst>
              <a:path h="9583902" w="8278095">
                <a:moveTo>
                  <a:pt x="0" y="0"/>
                </a:moveTo>
                <a:lnTo>
                  <a:pt x="8278095" y="0"/>
                </a:lnTo>
                <a:lnTo>
                  <a:pt x="8278095" y="9583902"/>
                </a:lnTo>
                <a:lnTo>
                  <a:pt x="0" y="95839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 rot="0">
            <a:off x="16268280" y="1044747"/>
            <a:ext cx="38100" cy="8229600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1028700" y="1579694"/>
            <a:ext cx="406832" cy="406832"/>
            <a:chOff x="6705600" y="1371600"/>
            <a:chExt cx="10972800" cy="1097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6696808" y="1100629"/>
              <a:ext cx="10990383" cy="11514742"/>
            </a:xfrm>
            <a:custGeom>
              <a:avLst/>
              <a:gdLst/>
              <a:ahLst/>
              <a:cxnLst/>
              <a:rect r="r" b="b" t="t" l="l"/>
              <a:pathLst>
                <a:path h="11514742" w="10990383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5" y="11514742"/>
                    <a:pt x="6544390" y="11514742"/>
                    <a:pt x="8245500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500" y="985520"/>
                  </a:cubicBezTo>
                  <a:cubicBezTo>
                    <a:pt x="6544390" y="0"/>
                    <a:pt x="4445995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solidFill>
              <a:srgbClr val="32B7CB"/>
            </a:solidFill>
          </p:spPr>
        </p:sp>
      </p:grp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1038225" y="3825303"/>
            <a:ext cx="406832" cy="406832"/>
            <a:chOff x="6705600" y="1371600"/>
            <a:chExt cx="10972800" cy="1097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6696808" y="1100629"/>
              <a:ext cx="10990383" cy="11514742"/>
            </a:xfrm>
            <a:custGeom>
              <a:avLst/>
              <a:gdLst/>
              <a:ahLst/>
              <a:cxnLst/>
              <a:rect r="r" b="b" t="t" l="l"/>
              <a:pathLst>
                <a:path h="11514742" w="10990383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5" y="11514742"/>
                    <a:pt x="6544390" y="11514742"/>
                    <a:pt x="8245500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500" y="985520"/>
                  </a:cubicBezTo>
                  <a:cubicBezTo>
                    <a:pt x="6544390" y="0"/>
                    <a:pt x="4445995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solidFill>
              <a:srgbClr val="BD85FD"/>
            </a:solidFill>
          </p:spPr>
        </p:sp>
      </p:grpSp>
      <p:grpSp>
        <p:nvGrpSpPr>
          <p:cNvPr name="Group 9" id="9"/>
          <p:cNvGrpSpPr>
            <a:grpSpLocks noChangeAspect="true"/>
          </p:cNvGrpSpPr>
          <p:nvPr/>
        </p:nvGrpSpPr>
        <p:grpSpPr>
          <a:xfrm rot="0">
            <a:off x="1038225" y="6070912"/>
            <a:ext cx="406832" cy="406832"/>
            <a:chOff x="6705600" y="1371600"/>
            <a:chExt cx="10972800" cy="1097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6696808" y="1100629"/>
              <a:ext cx="10990383" cy="11514742"/>
            </a:xfrm>
            <a:custGeom>
              <a:avLst/>
              <a:gdLst/>
              <a:ahLst/>
              <a:cxnLst/>
              <a:rect r="r" b="b" t="t" l="l"/>
              <a:pathLst>
                <a:path h="11514742" w="10990383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5" y="11514742"/>
                    <a:pt x="6544390" y="11514742"/>
                    <a:pt x="8245500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500" y="985520"/>
                  </a:cubicBezTo>
                  <a:cubicBezTo>
                    <a:pt x="6544390" y="0"/>
                    <a:pt x="4445995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solidFill>
              <a:srgbClr val="32B7CB"/>
            </a:solidFill>
          </p:spPr>
        </p:sp>
      </p:grp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1066800" y="8316521"/>
            <a:ext cx="406832" cy="406832"/>
            <a:chOff x="6705600" y="1371600"/>
            <a:chExt cx="10972800" cy="1097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6696808" y="1100629"/>
              <a:ext cx="10990383" cy="11514742"/>
            </a:xfrm>
            <a:custGeom>
              <a:avLst/>
              <a:gdLst/>
              <a:ahLst/>
              <a:cxnLst/>
              <a:rect r="r" b="b" t="t" l="l"/>
              <a:pathLst>
                <a:path h="11514742" w="10990383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5" y="11514742"/>
                    <a:pt x="6544390" y="11514742"/>
                    <a:pt x="8245500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500" y="985520"/>
                  </a:cubicBezTo>
                  <a:cubicBezTo>
                    <a:pt x="6544390" y="0"/>
                    <a:pt x="4445995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solidFill>
              <a:srgbClr val="BD85FD"/>
            </a:solid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1794995" y="1513019"/>
            <a:ext cx="4792762" cy="5162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Fira Sans Bold"/>
              </a:rPr>
              <a:t>FLEXIBILITATE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794995" y="8249846"/>
            <a:ext cx="4792762" cy="5162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Fira Sans Bold"/>
              </a:rPr>
              <a:t>COSTURI INIȚIAL MICI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794995" y="5931072"/>
            <a:ext cx="4792762" cy="5162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Fira Sans Bold"/>
              </a:rPr>
              <a:t>RECENZII UMANE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794995" y="3715878"/>
            <a:ext cx="4792762" cy="5162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Fira Sans Bold"/>
              </a:rPr>
              <a:t>ADAPTABILITATE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499255" y="193589"/>
            <a:ext cx="6294242" cy="552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320"/>
              </a:lnSpc>
            </a:pPr>
            <a:r>
              <a:rPr lang="en-US" sz="3600">
                <a:solidFill>
                  <a:srgbClr val="FFFFFF"/>
                </a:solidFill>
                <a:latin typeface="Fira Sans Bold"/>
              </a:rPr>
              <a:t>Avantajele testării manuale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0">
            <a:off x="17264719" y="5159547"/>
            <a:ext cx="1495730" cy="1417204"/>
          </a:xfrm>
          <a:custGeom>
            <a:avLst/>
            <a:gdLst/>
            <a:ahLst/>
            <a:cxnLst/>
            <a:rect r="r" b="b" t="t" l="l"/>
            <a:pathLst>
              <a:path h="1417204" w="1495730">
                <a:moveTo>
                  <a:pt x="0" y="0"/>
                </a:moveTo>
                <a:lnTo>
                  <a:pt x="1495730" y="0"/>
                </a:lnTo>
                <a:lnTo>
                  <a:pt x="1495730" y="1417204"/>
                </a:lnTo>
                <a:lnTo>
                  <a:pt x="0" y="141720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10818639" y="193589"/>
            <a:ext cx="6671432" cy="552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320"/>
              </a:lnSpc>
            </a:pPr>
            <a:r>
              <a:rPr lang="en-US" sz="3600">
                <a:solidFill>
                  <a:srgbClr val="FFFFFF"/>
                </a:solidFill>
                <a:latin typeface="Fira Sans Bold"/>
              </a:rPr>
              <a:t>Dezavantajele testării manuale</a:t>
            </a:r>
          </a:p>
        </p:txBody>
      </p:sp>
      <p:sp>
        <p:nvSpPr>
          <p:cNvPr name="AutoShape 20" id="20"/>
          <p:cNvSpPr/>
          <p:nvPr/>
        </p:nvSpPr>
        <p:spPr>
          <a:xfrm rot="0">
            <a:off x="1194016" y="1197147"/>
            <a:ext cx="38100" cy="8229600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name="Group 21" id="21"/>
          <p:cNvGrpSpPr>
            <a:grpSpLocks noChangeAspect="true"/>
          </p:cNvGrpSpPr>
          <p:nvPr/>
        </p:nvGrpSpPr>
        <p:grpSpPr>
          <a:xfrm rot="0">
            <a:off x="16064864" y="1558319"/>
            <a:ext cx="406832" cy="406832"/>
            <a:chOff x="6705600" y="1371600"/>
            <a:chExt cx="10972800" cy="109728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6696808" y="1100629"/>
              <a:ext cx="10990383" cy="11514742"/>
            </a:xfrm>
            <a:custGeom>
              <a:avLst/>
              <a:gdLst/>
              <a:ahLst/>
              <a:cxnLst/>
              <a:rect r="r" b="b" t="t" l="l"/>
              <a:pathLst>
                <a:path h="11514742" w="10990383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5" y="11514742"/>
                    <a:pt x="6544390" y="11514742"/>
                    <a:pt x="8245500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500" y="985520"/>
                  </a:cubicBezTo>
                  <a:cubicBezTo>
                    <a:pt x="6544390" y="0"/>
                    <a:pt x="4445995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solidFill>
              <a:srgbClr val="32B7CB"/>
            </a:solidFill>
          </p:spPr>
        </p:sp>
      </p:grpSp>
      <p:grpSp>
        <p:nvGrpSpPr>
          <p:cNvPr name="Group 23" id="23"/>
          <p:cNvGrpSpPr>
            <a:grpSpLocks noChangeAspect="true"/>
          </p:cNvGrpSpPr>
          <p:nvPr/>
        </p:nvGrpSpPr>
        <p:grpSpPr>
          <a:xfrm rot="0">
            <a:off x="16064864" y="4288670"/>
            <a:ext cx="406832" cy="406832"/>
            <a:chOff x="6705600" y="1371600"/>
            <a:chExt cx="10972800" cy="109728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6696808" y="1100629"/>
              <a:ext cx="10990383" cy="11514742"/>
            </a:xfrm>
            <a:custGeom>
              <a:avLst/>
              <a:gdLst/>
              <a:ahLst/>
              <a:cxnLst/>
              <a:rect r="r" b="b" t="t" l="l"/>
              <a:pathLst>
                <a:path h="11514742" w="10990383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5" y="11514742"/>
                    <a:pt x="6544390" y="11514742"/>
                    <a:pt x="8245500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500" y="985520"/>
                  </a:cubicBezTo>
                  <a:cubicBezTo>
                    <a:pt x="6544390" y="0"/>
                    <a:pt x="4445995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solidFill>
              <a:srgbClr val="BD85FD"/>
            </a:solidFill>
          </p:spPr>
        </p:sp>
      </p:grpSp>
      <p:grpSp>
        <p:nvGrpSpPr>
          <p:cNvPr name="Group 25" id="25"/>
          <p:cNvGrpSpPr>
            <a:grpSpLocks noChangeAspect="true"/>
          </p:cNvGrpSpPr>
          <p:nvPr/>
        </p:nvGrpSpPr>
        <p:grpSpPr>
          <a:xfrm rot="0">
            <a:off x="16064864" y="7436022"/>
            <a:ext cx="406832" cy="406832"/>
            <a:chOff x="6705600" y="1371600"/>
            <a:chExt cx="10972800" cy="109728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6696808" y="1100629"/>
              <a:ext cx="10990383" cy="11514742"/>
            </a:xfrm>
            <a:custGeom>
              <a:avLst/>
              <a:gdLst/>
              <a:ahLst/>
              <a:cxnLst/>
              <a:rect r="r" b="b" t="t" l="l"/>
              <a:pathLst>
                <a:path h="11514742" w="10990383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5" y="11514742"/>
                    <a:pt x="6544390" y="11514742"/>
                    <a:pt x="8245500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500" y="985520"/>
                  </a:cubicBezTo>
                  <a:cubicBezTo>
                    <a:pt x="6544390" y="0"/>
                    <a:pt x="4445995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solidFill>
              <a:srgbClr val="32B7CB"/>
            </a:solidFill>
          </p:spPr>
        </p:sp>
      </p:grpSp>
      <p:sp>
        <p:nvSpPr>
          <p:cNvPr name="TextBox 27" id="27"/>
          <p:cNvSpPr txBox="true"/>
          <p:nvPr/>
        </p:nvSpPr>
        <p:spPr>
          <a:xfrm rot="0">
            <a:off x="14803971" y="1448894"/>
            <a:ext cx="1260893" cy="5162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Fira Sans Bold"/>
              </a:rPr>
              <a:t>TIMP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4359750" y="4179245"/>
            <a:ext cx="2111946" cy="5162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Fira Sans Bold"/>
              </a:rPr>
              <a:t>RESURSE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0117546" y="7259247"/>
            <a:ext cx="6354149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Fira Sans Bold"/>
              </a:rPr>
              <a:t>IMPOSIBILITATEA REPLICĂRII ANUMITOR SCENARII</a:t>
            </a:r>
          </a:p>
        </p:txBody>
      </p:sp>
      <p:grpSp>
        <p:nvGrpSpPr>
          <p:cNvPr name="Group 30" id="30"/>
          <p:cNvGrpSpPr/>
          <p:nvPr/>
        </p:nvGrpSpPr>
        <p:grpSpPr>
          <a:xfrm rot="0">
            <a:off x="2228850" y="9604303"/>
            <a:ext cx="3388123" cy="318656"/>
            <a:chOff x="0" y="0"/>
            <a:chExt cx="4517498" cy="424874"/>
          </a:xfrm>
        </p:grpSpPr>
        <p:sp>
          <p:nvSpPr>
            <p:cNvPr name="AutoShape 31" id="31"/>
            <p:cNvSpPr/>
            <p:nvPr/>
          </p:nvSpPr>
          <p:spPr>
            <a:xfrm rot="-5400000">
              <a:off x="3019346" y="-1262019"/>
              <a:ext cx="47665" cy="2948639"/>
            </a:xfrm>
            <a:prstGeom prst="rect">
              <a:avLst/>
            </a:prstGeom>
            <a:solidFill>
              <a:srgbClr val="FFFFFF"/>
            </a:solidFill>
          </p:spPr>
        </p:sp>
        <p:sp>
          <p:nvSpPr>
            <p:cNvPr name="TextBox 32" id="32"/>
            <p:cNvSpPr txBox="true"/>
            <p:nvPr/>
          </p:nvSpPr>
          <p:spPr>
            <a:xfrm rot="0">
              <a:off x="0" y="-9525"/>
              <a:ext cx="1296715" cy="43439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sz="2100">
                  <a:solidFill>
                    <a:srgbClr val="FFFFFF"/>
                  </a:solidFill>
                  <a:latin typeface="Fira Sans Bold"/>
                </a:rPr>
                <a:t>06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72449" y="-265752"/>
            <a:ext cx="19232897" cy="10818505"/>
          </a:xfrm>
          <a:custGeom>
            <a:avLst/>
            <a:gdLst/>
            <a:ahLst/>
            <a:cxnLst/>
            <a:rect r="r" b="b" t="t" l="l"/>
            <a:pathLst>
              <a:path h="10818505" w="19232897">
                <a:moveTo>
                  <a:pt x="0" y="0"/>
                </a:moveTo>
                <a:lnTo>
                  <a:pt x="19232898" y="0"/>
                </a:lnTo>
                <a:lnTo>
                  <a:pt x="19232898" y="10818504"/>
                </a:lnTo>
                <a:lnTo>
                  <a:pt x="0" y="108185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4151638">
            <a:off x="7646741" y="-5203664"/>
            <a:ext cx="8278095" cy="9583902"/>
          </a:xfrm>
          <a:custGeom>
            <a:avLst/>
            <a:gdLst/>
            <a:ahLst/>
            <a:cxnLst/>
            <a:rect r="r" b="b" t="t" l="l"/>
            <a:pathLst>
              <a:path h="9583902" w="8278095">
                <a:moveTo>
                  <a:pt x="0" y="0"/>
                </a:moveTo>
                <a:lnTo>
                  <a:pt x="8278095" y="0"/>
                </a:lnTo>
                <a:lnTo>
                  <a:pt x="8278095" y="9583902"/>
                </a:lnTo>
                <a:lnTo>
                  <a:pt x="0" y="95839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 rot="0">
            <a:off x="16079685" y="1197147"/>
            <a:ext cx="38100" cy="8229600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1028700" y="1579694"/>
            <a:ext cx="406832" cy="406832"/>
            <a:chOff x="6705600" y="1371600"/>
            <a:chExt cx="10972800" cy="1097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6696808" y="1100629"/>
              <a:ext cx="10990383" cy="11514742"/>
            </a:xfrm>
            <a:custGeom>
              <a:avLst/>
              <a:gdLst/>
              <a:ahLst/>
              <a:cxnLst/>
              <a:rect r="r" b="b" t="t" l="l"/>
              <a:pathLst>
                <a:path h="11514742" w="10990383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5" y="11514742"/>
                    <a:pt x="6544390" y="11514742"/>
                    <a:pt x="8245500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500" y="985520"/>
                  </a:cubicBezTo>
                  <a:cubicBezTo>
                    <a:pt x="6544390" y="0"/>
                    <a:pt x="4445995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solidFill>
              <a:srgbClr val="32B7CB"/>
            </a:solidFill>
          </p:spPr>
        </p:sp>
      </p:grp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1028700" y="4444202"/>
            <a:ext cx="406832" cy="406832"/>
            <a:chOff x="6705600" y="1371600"/>
            <a:chExt cx="10972800" cy="1097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6696808" y="1100629"/>
              <a:ext cx="10990383" cy="11514742"/>
            </a:xfrm>
            <a:custGeom>
              <a:avLst/>
              <a:gdLst/>
              <a:ahLst/>
              <a:cxnLst/>
              <a:rect r="r" b="b" t="t" l="l"/>
              <a:pathLst>
                <a:path h="11514742" w="10990383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5" y="11514742"/>
                    <a:pt x="6544390" y="11514742"/>
                    <a:pt x="8245500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500" y="985520"/>
                  </a:cubicBezTo>
                  <a:cubicBezTo>
                    <a:pt x="6544390" y="0"/>
                    <a:pt x="4445995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solidFill>
              <a:srgbClr val="BD85FD"/>
            </a:solidFill>
          </p:spPr>
        </p:sp>
      </p:grpSp>
      <p:grpSp>
        <p:nvGrpSpPr>
          <p:cNvPr name="Group 9" id="9"/>
          <p:cNvGrpSpPr>
            <a:grpSpLocks noChangeAspect="true"/>
          </p:cNvGrpSpPr>
          <p:nvPr/>
        </p:nvGrpSpPr>
        <p:grpSpPr>
          <a:xfrm rot="0">
            <a:off x="1038225" y="7308710"/>
            <a:ext cx="406832" cy="406832"/>
            <a:chOff x="6705600" y="1371600"/>
            <a:chExt cx="10972800" cy="1097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6696808" y="1100629"/>
              <a:ext cx="10990383" cy="11514742"/>
            </a:xfrm>
            <a:custGeom>
              <a:avLst/>
              <a:gdLst/>
              <a:ahLst/>
              <a:cxnLst/>
              <a:rect r="r" b="b" t="t" l="l"/>
              <a:pathLst>
                <a:path h="11514742" w="10990383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5" y="11514742"/>
                    <a:pt x="6544390" y="11514742"/>
                    <a:pt x="8245500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500" y="985520"/>
                  </a:cubicBezTo>
                  <a:cubicBezTo>
                    <a:pt x="6544390" y="0"/>
                    <a:pt x="4445995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solidFill>
              <a:srgbClr val="32B7CB"/>
            </a:solid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1794995" y="1513019"/>
            <a:ext cx="4792762" cy="5162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Fira Sans Bold"/>
              </a:rPr>
              <a:t>REPETABILITATE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794995" y="7319397"/>
            <a:ext cx="4792762" cy="5162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Fira Sans Bold"/>
              </a:rPr>
              <a:t>ACOPERIRE EXTINSĂ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794995" y="4377527"/>
            <a:ext cx="4792762" cy="5162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Fira Sans Bold"/>
              </a:rPr>
              <a:t>EFICIENȚĂ ÎN TIMP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99255" y="193589"/>
            <a:ext cx="6294242" cy="552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320"/>
              </a:lnSpc>
            </a:pPr>
            <a:r>
              <a:rPr lang="en-US" sz="3600">
                <a:solidFill>
                  <a:srgbClr val="FFFFFF"/>
                </a:solidFill>
                <a:latin typeface="Fira Sans Bold"/>
              </a:rPr>
              <a:t>Avantajele testării automate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17264719" y="5159547"/>
            <a:ext cx="1495730" cy="1417204"/>
          </a:xfrm>
          <a:custGeom>
            <a:avLst/>
            <a:gdLst/>
            <a:ahLst/>
            <a:cxnLst/>
            <a:rect r="r" b="b" t="t" l="l"/>
            <a:pathLst>
              <a:path h="1417204" w="1495730">
                <a:moveTo>
                  <a:pt x="0" y="0"/>
                </a:moveTo>
                <a:lnTo>
                  <a:pt x="1495730" y="0"/>
                </a:lnTo>
                <a:lnTo>
                  <a:pt x="1495730" y="1417204"/>
                </a:lnTo>
                <a:lnTo>
                  <a:pt x="0" y="141720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0818639" y="193589"/>
            <a:ext cx="6911462" cy="552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320"/>
              </a:lnSpc>
            </a:pPr>
            <a:r>
              <a:rPr lang="en-US" sz="3600">
                <a:solidFill>
                  <a:srgbClr val="FFFFFF"/>
                </a:solidFill>
                <a:latin typeface="Fira Sans Bold"/>
              </a:rPr>
              <a:t>Dezavantajele testării automate</a:t>
            </a:r>
          </a:p>
        </p:txBody>
      </p:sp>
      <p:sp>
        <p:nvSpPr>
          <p:cNvPr name="AutoShape 17" id="17"/>
          <p:cNvSpPr/>
          <p:nvPr/>
        </p:nvSpPr>
        <p:spPr>
          <a:xfrm rot="0">
            <a:off x="1194016" y="1197147"/>
            <a:ext cx="38100" cy="8229600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name="Group 18" id="18"/>
          <p:cNvGrpSpPr>
            <a:grpSpLocks noChangeAspect="true"/>
          </p:cNvGrpSpPr>
          <p:nvPr/>
        </p:nvGrpSpPr>
        <p:grpSpPr>
          <a:xfrm rot="0">
            <a:off x="15914369" y="1871578"/>
            <a:ext cx="406832" cy="406832"/>
            <a:chOff x="6705600" y="1371600"/>
            <a:chExt cx="10972800" cy="1097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6696808" y="1100629"/>
              <a:ext cx="10990383" cy="11514742"/>
            </a:xfrm>
            <a:custGeom>
              <a:avLst/>
              <a:gdLst/>
              <a:ahLst/>
              <a:cxnLst/>
              <a:rect r="r" b="b" t="t" l="l"/>
              <a:pathLst>
                <a:path h="11514742" w="10990383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5" y="11514742"/>
                    <a:pt x="6544390" y="11514742"/>
                    <a:pt x="8245500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500" y="985520"/>
                  </a:cubicBezTo>
                  <a:cubicBezTo>
                    <a:pt x="6544390" y="0"/>
                    <a:pt x="4445995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solidFill>
              <a:srgbClr val="32B7CB"/>
            </a:solidFill>
          </p:spPr>
        </p:sp>
      </p:grpSp>
      <p:grpSp>
        <p:nvGrpSpPr>
          <p:cNvPr name="Group 20" id="20"/>
          <p:cNvGrpSpPr>
            <a:grpSpLocks noChangeAspect="true"/>
          </p:cNvGrpSpPr>
          <p:nvPr/>
        </p:nvGrpSpPr>
        <p:grpSpPr>
          <a:xfrm rot="0">
            <a:off x="15914369" y="4444202"/>
            <a:ext cx="406832" cy="406832"/>
            <a:chOff x="6705600" y="1371600"/>
            <a:chExt cx="10972800" cy="1097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6696808" y="1100629"/>
              <a:ext cx="10990383" cy="11514742"/>
            </a:xfrm>
            <a:custGeom>
              <a:avLst/>
              <a:gdLst/>
              <a:ahLst/>
              <a:cxnLst/>
              <a:rect r="r" b="b" t="t" l="l"/>
              <a:pathLst>
                <a:path h="11514742" w="10990383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5" y="11514742"/>
                    <a:pt x="6544390" y="11514742"/>
                    <a:pt x="8245500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500" y="985520"/>
                  </a:cubicBezTo>
                  <a:cubicBezTo>
                    <a:pt x="6544390" y="0"/>
                    <a:pt x="4445995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solidFill>
              <a:srgbClr val="BD85FD"/>
            </a:solidFill>
          </p:spPr>
        </p:sp>
      </p:grpSp>
      <p:grpSp>
        <p:nvGrpSpPr>
          <p:cNvPr name="Group 22" id="22"/>
          <p:cNvGrpSpPr>
            <a:grpSpLocks noChangeAspect="true"/>
          </p:cNvGrpSpPr>
          <p:nvPr/>
        </p:nvGrpSpPr>
        <p:grpSpPr>
          <a:xfrm rot="0">
            <a:off x="15914369" y="7512126"/>
            <a:ext cx="406832" cy="406832"/>
            <a:chOff x="6705600" y="1371600"/>
            <a:chExt cx="10972800" cy="1097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6696808" y="1100629"/>
              <a:ext cx="10990383" cy="11514742"/>
            </a:xfrm>
            <a:custGeom>
              <a:avLst/>
              <a:gdLst/>
              <a:ahLst/>
              <a:cxnLst/>
              <a:rect r="r" b="b" t="t" l="l"/>
              <a:pathLst>
                <a:path h="11514742" w="10990383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5" y="11514742"/>
                    <a:pt x="6544390" y="11514742"/>
                    <a:pt x="8245500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500" y="985520"/>
                  </a:cubicBezTo>
                  <a:cubicBezTo>
                    <a:pt x="6544390" y="0"/>
                    <a:pt x="4445995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solidFill>
              <a:srgbClr val="32B7CB"/>
            </a:solidFill>
          </p:spPr>
        </p:sp>
      </p:grpSp>
      <p:sp>
        <p:nvSpPr>
          <p:cNvPr name="TextBox 24" id="24"/>
          <p:cNvSpPr txBox="true"/>
          <p:nvPr/>
        </p:nvSpPr>
        <p:spPr>
          <a:xfrm rot="0">
            <a:off x="11785789" y="1513019"/>
            <a:ext cx="3609758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Fira Sans Bold"/>
              </a:rPr>
              <a:t>COSTURI INIȚIAL RIDICATE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1244008" y="4334777"/>
            <a:ext cx="4409376" cy="5162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Fira Sans Bold"/>
              </a:rPr>
              <a:t>DEPENDENȚĂ DE MEDIU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9299234" y="7242035"/>
            <a:ext cx="6354149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Fira Sans Bold"/>
              </a:rPr>
              <a:t>LIMITĂRI ÎN DETECTAREA ERORILOR DE UTILIZARE</a:t>
            </a:r>
          </a:p>
        </p:txBody>
      </p:sp>
      <p:grpSp>
        <p:nvGrpSpPr>
          <p:cNvPr name="Group 27" id="27"/>
          <p:cNvGrpSpPr/>
          <p:nvPr/>
        </p:nvGrpSpPr>
        <p:grpSpPr>
          <a:xfrm rot="0">
            <a:off x="2228850" y="9604303"/>
            <a:ext cx="3388123" cy="318656"/>
            <a:chOff x="0" y="0"/>
            <a:chExt cx="4517498" cy="424874"/>
          </a:xfrm>
        </p:grpSpPr>
        <p:sp>
          <p:nvSpPr>
            <p:cNvPr name="AutoShape 28" id="28"/>
            <p:cNvSpPr/>
            <p:nvPr/>
          </p:nvSpPr>
          <p:spPr>
            <a:xfrm rot="-5400000">
              <a:off x="3019346" y="-1262019"/>
              <a:ext cx="47665" cy="2948639"/>
            </a:xfrm>
            <a:prstGeom prst="rect">
              <a:avLst/>
            </a:prstGeom>
            <a:solidFill>
              <a:srgbClr val="FFFFFF"/>
            </a:solidFill>
          </p:spPr>
        </p:sp>
        <p:sp>
          <p:nvSpPr>
            <p:cNvPr name="TextBox 29" id="29"/>
            <p:cNvSpPr txBox="true"/>
            <p:nvPr/>
          </p:nvSpPr>
          <p:spPr>
            <a:xfrm rot="0">
              <a:off x="0" y="-9525"/>
              <a:ext cx="1296715" cy="43439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sz="2100">
                  <a:solidFill>
                    <a:srgbClr val="FFFFFF"/>
                  </a:solidFill>
                  <a:latin typeface="Fira Sans Bold"/>
                </a:rPr>
                <a:t>07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86724" y="-248607"/>
            <a:ext cx="19232897" cy="10818505"/>
          </a:xfrm>
          <a:custGeom>
            <a:avLst/>
            <a:gdLst/>
            <a:ahLst/>
            <a:cxnLst/>
            <a:rect r="r" b="b" t="t" l="l"/>
            <a:pathLst>
              <a:path h="10818505" w="19232897">
                <a:moveTo>
                  <a:pt x="0" y="0"/>
                </a:moveTo>
                <a:lnTo>
                  <a:pt x="19232898" y="0"/>
                </a:lnTo>
                <a:lnTo>
                  <a:pt x="19232898" y="10818504"/>
                </a:lnTo>
                <a:lnTo>
                  <a:pt x="0" y="108185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280285" y="9858374"/>
            <a:ext cx="3388123" cy="318656"/>
            <a:chOff x="0" y="0"/>
            <a:chExt cx="4517498" cy="424874"/>
          </a:xfrm>
        </p:grpSpPr>
        <p:sp>
          <p:nvSpPr>
            <p:cNvPr name="AutoShape 4" id="4"/>
            <p:cNvSpPr/>
            <p:nvPr/>
          </p:nvSpPr>
          <p:spPr>
            <a:xfrm rot="-5400000">
              <a:off x="3019346" y="-1262019"/>
              <a:ext cx="47665" cy="2948639"/>
            </a:xfrm>
            <a:prstGeom prst="rect">
              <a:avLst/>
            </a:pr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 rot="0">
              <a:off x="0" y="-9525"/>
              <a:ext cx="1296715" cy="43439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sz="2100">
                  <a:solidFill>
                    <a:srgbClr val="FFFFFF"/>
                  </a:solidFill>
                  <a:latin typeface="Fira Sans Bold"/>
                </a:rPr>
                <a:t>8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1908024">
            <a:off x="-4010466" y="2644305"/>
            <a:ext cx="7247484" cy="8390720"/>
          </a:xfrm>
          <a:custGeom>
            <a:avLst/>
            <a:gdLst/>
            <a:ahLst/>
            <a:cxnLst/>
            <a:rect r="r" b="b" t="t" l="l"/>
            <a:pathLst>
              <a:path h="8390720" w="7247484">
                <a:moveTo>
                  <a:pt x="0" y="0"/>
                </a:moveTo>
                <a:lnTo>
                  <a:pt x="7247484" y="0"/>
                </a:lnTo>
                <a:lnTo>
                  <a:pt x="7247484" y="8390719"/>
                </a:lnTo>
                <a:lnTo>
                  <a:pt x="0" y="839071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96867" y="376092"/>
            <a:ext cx="8489679" cy="857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83"/>
              </a:lnSpc>
            </a:pPr>
            <a:r>
              <a:rPr lang="en-US" sz="2819">
                <a:solidFill>
                  <a:srgbClr val="FFFFFF"/>
                </a:solidFill>
                <a:latin typeface="Fira Sans Bold"/>
              </a:rPr>
              <a:t>RECOMANDĂRI PENTRU IMPLEMENTAREA UNEI STRATEGII EFICIENTE DE TESTARE</a:t>
            </a:r>
          </a:p>
        </p:txBody>
      </p: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1080191" y="5320382"/>
            <a:ext cx="6865413" cy="3937918"/>
            <a:chOff x="0" y="0"/>
            <a:chExt cx="7981950" cy="457835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765810" y="21590"/>
              <a:ext cx="6451600" cy="4326890"/>
            </a:xfrm>
            <a:custGeom>
              <a:avLst/>
              <a:gdLst/>
              <a:ahLst/>
              <a:cxnLst/>
              <a:rect r="r" b="b" t="t" l="l"/>
              <a:pathLst>
                <a:path h="4326890" w="645160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2A0030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7981950" cy="4542790"/>
            </a:xfrm>
            <a:custGeom>
              <a:avLst/>
              <a:gdLst/>
              <a:ahLst/>
              <a:cxnLst/>
              <a:rect r="r" b="b" t="t" l="l"/>
              <a:pathLst>
                <a:path h="4542790" w="798195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3460750" y="4349750"/>
              <a:ext cx="1059180" cy="96520"/>
            </a:xfrm>
            <a:custGeom>
              <a:avLst/>
              <a:gdLst/>
              <a:ahLst/>
              <a:cxnLst/>
              <a:rect r="r" b="b" t="t" l="l"/>
              <a:pathLst>
                <a:path h="96520" w="105918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163830" y="4542790"/>
              <a:ext cx="7654290" cy="35560"/>
            </a:xfrm>
            <a:custGeom>
              <a:avLst/>
              <a:gdLst/>
              <a:ahLst/>
              <a:cxnLst/>
              <a:rect r="r" b="b" t="t" l="l"/>
              <a:pathLst>
                <a:path h="35560" w="765429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962660" y="276860"/>
              <a:ext cx="6055360" cy="3789680"/>
            </a:xfrm>
            <a:custGeom>
              <a:avLst/>
              <a:gdLst/>
              <a:ahLst/>
              <a:cxnLst/>
              <a:rect r="r" b="b" t="t" l="l"/>
              <a:pathLst>
                <a:path h="3789680" w="605536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5"/>
              <a:stretch>
                <a:fillRect l="-14853" t="0" r="-14853" b="0"/>
              </a:stretch>
            </a:blip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9920368" y="1960082"/>
            <a:ext cx="7105845" cy="5162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47701" indent="-323851" lvl="1">
              <a:lnSpc>
                <a:spcPts val="42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Fira Sans Bold"/>
              </a:rPr>
              <a:t>EVALUAREA PRIORITĂȚILOR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051891" y="4627243"/>
            <a:ext cx="8854635" cy="5162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47701" indent="-323851" lvl="1">
              <a:lnSpc>
                <a:spcPts val="42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Fira Sans Bold"/>
              </a:rPr>
              <a:t>COMBINAȚIE A TESTĂRII MANUALE ȘI AUTOMATE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923304" y="7640873"/>
            <a:ext cx="9111810" cy="5162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47701" indent="-323851" lvl="1">
              <a:lnSpc>
                <a:spcPts val="42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Fira Sans Bold"/>
              </a:rPr>
              <a:t>INVESTIȚIE ÎN INFRASTRUCTURA DE TESTARE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72449" y="-265752"/>
            <a:ext cx="19232897" cy="10818505"/>
          </a:xfrm>
          <a:custGeom>
            <a:avLst/>
            <a:gdLst/>
            <a:ahLst/>
            <a:cxnLst/>
            <a:rect r="r" b="b" t="t" l="l"/>
            <a:pathLst>
              <a:path h="10818505" w="19232897">
                <a:moveTo>
                  <a:pt x="0" y="0"/>
                </a:moveTo>
                <a:lnTo>
                  <a:pt x="19232898" y="0"/>
                </a:lnTo>
                <a:lnTo>
                  <a:pt x="19232898" y="10818504"/>
                </a:lnTo>
                <a:lnTo>
                  <a:pt x="0" y="108185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1111138" y="1746604"/>
            <a:ext cx="6363521" cy="5761058"/>
            <a:chOff x="0" y="0"/>
            <a:chExt cx="5580380" cy="505206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-635000" y="-673100"/>
              <a:ext cx="6488430" cy="6027420"/>
            </a:xfrm>
            <a:custGeom>
              <a:avLst/>
              <a:gdLst/>
              <a:ahLst/>
              <a:cxnLst/>
              <a:rect r="r" b="b" t="t" l="l"/>
              <a:pathLst>
                <a:path h="6027420" w="6488430">
                  <a:moveTo>
                    <a:pt x="5344160" y="1055370"/>
                  </a:moveTo>
                  <a:cubicBezTo>
                    <a:pt x="4573270" y="651510"/>
                    <a:pt x="3856990" y="1112520"/>
                    <a:pt x="3284220" y="1112520"/>
                  </a:cubicBezTo>
                  <a:cubicBezTo>
                    <a:pt x="2839720" y="1112520"/>
                    <a:pt x="2001520" y="0"/>
                    <a:pt x="1000760" y="1314450"/>
                  </a:cubicBezTo>
                  <a:cubicBezTo>
                    <a:pt x="0" y="2628900"/>
                    <a:pt x="1247140" y="3865880"/>
                    <a:pt x="2368550" y="4946650"/>
                  </a:cubicBezTo>
                  <a:cubicBezTo>
                    <a:pt x="3489960" y="6027420"/>
                    <a:pt x="5013960" y="6009640"/>
                    <a:pt x="5894070" y="4725670"/>
                  </a:cubicBezTo>
                  <a:cubicBezTo>
                    <a:pt x="6488430" y="3859530"/>
                    <a:pt x="6229350" y="1520190"/>
                    <a:pt x="5344160" y="1055370"/>
                  </a:cubicBezTo>
                  <a:close/>
                </a:path>
              </a:pathLst>
            </a:custGeom>
            <a:blipFill>
              <a:blip r:embed="rId4"/>
              <a:stretch>
                <a:fillRect l="-17943" t="0" r="-17943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-4525034">
            <a:off x="-3110034" y="6165489"/>
            <a:ext cx="4048735" cy="4841536"/>
          </a:xfrm>
          <a:custGeom>
            <a:avLst/>
            <a:gdLst/>
            <a:ahLst/>
            <a:cxnLst/>
            <a:rect r="r" b="b" t="t" l="l"/>
            <a:pathLst>
              <a:path h="4841536" w="4048735">
                <a:moveTo>
                  <a:pt x="0" y="0"/>
                </a:moveTo>
                <a:lnTo>
                  <a:pt x="4048734" y="0"/>
                </a:lnTo>
                <a:lnTo>
                  <a:pt x="4048734" y="4841536"/>
                </a:lnTo>
                <a:lnTo>
                  <a:pt x="0" y="484153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028700" y="582930"/>
            <a:ext cx="3388123" cy="318656"/>
            <a:chOff x="0" y="0"/>
            <a:chExt cx="4517498" cy="424874"/>
          </a:xfrm>
        </p:grpSpPr>
        <p:sp>
          <p:nvSpPr>
            <p:cNvPr name="AutoShape 7" id="7"/>
            <p:cNvSpPr/>
            <p:nvPr/>
          </p:nvSpPr>
          <p:spPr>
            <a:xfrm rot="-5400000">
              <a:off x="3019346" y="-1262019"/>
              <a:ext cx="47665" cy="2948639"/>
            </a:xfrm>
            <a:prstGeom prst="rect">
              <a:avLst/>
            </a:prstGeom>
            <a:solidFill>
              <a:srgbClr val="FFFFFF"/>
            </a:solidFill>
          </p:spPr>
        </p:sp>
        <p:sp>
          <p:nvSpPr>
            <p:cNvPr name="TextBox 8" id="8"/>
            <p:cNvSpPr txBox="true"/>
            <p:nvPr/>
          </p:nvSpPr>
          <p:spPr>
            <a:xfrm rot="0">
              <a:off x="0" y="-9525"/>
              <a:ext cx="1296715" cy="43439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sz="2100">
                  <a:solidFill>
                    <a:srgbClr val="FFFFFF"/>
                  </a:solidFill>
                  <a:latin typeface="Fira Sans Bold"/>
                </a:rPr>
                <a:t>09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766808" y="1202691"/>
            <a:ext cx="8452343" cy="8518949"/>
            <a:chOff x="0" y="0"/>
            <a:chExt cx="11269791" cy="11358598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-66675"/>
              <a:ext cx="11269791" cy="7737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896"/>
                </a:lnSpc>
                <a:spcBef>
                  <a:spcPct val="0"/>
                </a:spcBef>
              </a:pPr>
              <a:r>
                <a:rPr lang="en-US" sz="3497">
                  <a:solidFill>
                    <a:srgbClr val="FFFFFF"/>
                  </a:solidFill>
                  <a:latin typeface="Fira Sans Bold"/>
                </a:rPr>
                <a:t> 1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1334766"/>
              <a:ext cx="11269791" cy="17978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643"/>
                </a:lnSpc>
                <a:spcBef>
                  <a:spcPct val="0"/>
                </a:spcBef>
              </a:pPr>
              <a:r>
                <a:rPr lang="en-US" sz="2602">
                  <a:solidFill>
                    <a:srgbClr val="FFFFFF"/>
                  </a:solidFill>
                  <a:latin typeface="HK Grotesk Light"/>
                </a:rPr>
                <a:t>Testarea interfeței grafice este esențială pentru asigurarea unei experiențe de utilizare plăcute și eficiente pentru utilizatori.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4460522"/>
              <a:ext cx="11269791" cy="7737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896"/>
                </a:lnSpc>
                <a:spcBef>
                  <a:spcPct val="0"/>
                </a:spcBef>
              </a:pPr>
              <a:r>
                <a:rPr lang="en-US" sz="3497">
                  <a:solidFill>
                    <a:srgbClr val="FFFFFF"/>
                  </a:solidFill>
                  <a:latin typeface="Fira Sans Bold"/>
                </a:rPr>
                <a:t>2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5852438"/>
              <a:ext cx="11269791" cy="122107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728"/>
                </a:lnSpc>
                <a:spcBef>
                  <a:spcPct val="0"/>
                </a:spcBef>
              </a:pPr>
              <a:r>
                <a:rPr lang="en-US" sz="2663">
                  <a:solidFill>
                    <a:srgbClr val="FFFFFF"/>
                  </a:solidFill>
                  <a:latin typeface="HK Grotesk Light"/>
                </a:rPr>
                <a:t>Implementarea unei strategii de testare echilibrate, care combină atât testarea manuală, cât și cea automată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8468209"/>
              <a:ext cx="11269791" cy="7737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896"/>
                </a:lnSpc>
                <a:spcBef>
                  <a:spcPct val="0"/>
                </a:spcBef>
              </a:pPr>
              <a:r>
                <a:rPr lang="en-US" sz="3497">
                  <a:solidFill>
                    <a:srgbClr val="FFFFFF"/>
                  </a:solidFill>
                  <a:latin typeface="Fira Sans Bold"/>
                </a:rPr>
                <a:t>3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9860124"/>
              <a:ext cx="11269791" cy="122107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728"/>
                </a:lnSpc>
                <a:spcBef>
                  <a:spcPct val="0"/>
                </a:spcBef>
              </a:pPr>
              <a:r>
                <a:rPr lang="en-US" sz="2663">
                  <a:solidFill>
                    <a:srgbClr val="FFFFFF"/>
                  </a:solidFill>
                  <a:latin typeface="HK Grotesk Light"/>
                </a:rPr>
                <a:t>Investiția în testarea interfeței grafice poate aduce beneficii semnificative</a:t>
              </a: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14292898" y="-722916"/>
            <a:ext cx="6626393" cy="6336488"/>
          </a:xfrm>
          <a:custGeom>
            <a:avLst/>
            <a:gdLst/>
            <a:ahLst/>
            <a:cxnLst/>
            <a:rect r="r" b="b" t="t" l="l"/>
            <a:pathLst>
              <a:path h="6336488" w="6626393">
                <a:moveTo>
                  <a:pt x="0" y="0"/>
                </a:moveTo>
                <a:lnTo>
                  <a:pt x="6626393" y="0"/>
                </a:lnTo>
                <a:lnTo>
                  <a:pt x="6626393" y="6336488"/>
                </a:lnTo>
                <a:lnTo>
                  <a:pt x="0" y="633648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9615408" y="6564051"/>
            <a:ext cx="1495730" cy="1417204"/>
          </a:xfrm>
          <a:custGeom>
            <a:avLst/>
            <a:gdLst/>
            <a:ahLst/>
            <a:cxnLst/>
            <a:rect r="r" b="b" t="t" l="l"/>
            <a:pathLst>
              <a:path h="1417204" w="1495730">
                <a:moveTo>
                  <a:pt x="0" y="0"/>
                </a:moveTo>
                <a:lnTo>
                  <a:pt x="1495730" y="0"/>
                </a:lnTo>
                <a:lnTo>
                  <a:pt x="1495730" y="1417204"/>
                </a:lnTo>
                <a:lnTo>
                  <a:pt x="0" y="141720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9504173" y="497205"/>
            <a:ext cx="3213930" cy="7054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739"/>
              </a:lnSpc>
              <a:spcBef>
                <a:spcPct val="0"/>
              </a:spcBef>
            </a:pPr>
            <a:r>
              <a:rPr lang="en-US" sz="4099">
                <a:solidFill>
                  <a:srgbClr val="FFFFFF"/>
                </a:solidFill>
                <a:latin typeface="Fira Sans Bold"/>
              </a:rPr>
              <a:t>CONCLUZII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DAGDWTwzrBM</dc:identifier>
  <dcterms:modified xsi:type="dcterms:W3CDTF">2011-08-01T06:04:30Z</dcterms:modified>
  <cp:revision>1</cp:revision>
  <dc:title>TESTAREA INTERFEȚEI</dc:title>
</cp:coreProperties>
</file>